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1" r:id="rId4"/>
    <p:sldId id="259" r:id="rId5"/>
    <p:sldId id="258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87763" autoAdjust="0"/>
  </p:normalViewPr>
  <p:slideViewPr>
    <p:cSldViewPr snapToGrid="0" snapToObjects="1">
      <p:cViewPr varScale="1">
        <p:scale>
          <a:sx n="100" d="100"/>
          <a:sy n="100" d="100"/>
        </p:scale>
        <p:origin x="66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tiff>
</file>

<file path=ppt/media/image19.jpg>
</file>

<file path=ppt/media/image2.tiff>
</file>

<file path=ppt/media/image20.jp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D1D364-2846-43F8-AB8E-CF6B9FED19FC}" type="datetimeFigureOut">
              <a:rPr lang="en-US" smtClean="0"/>
              <a:t>11-Jan-16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13C08-1A5E-4644-976F-7955EB4FD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39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68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Sandeep:</a:t>
            </a:r>
            <a:r>
              <a:rPr lang="en-US" baseline="0" dirty="0" smtClean="0"/>
              <a:t> </a:t>
            </a:r>
            <a:r>
              <a:rPr lang="en-US" dirty="0" smtClean="0"/>
              <a:t>Application benefits from the end-user perspective. B</a:t>
            </a:r>
            <a:r>
              <a:rPr lang="en-US" baseline="0" dirty="0" smtClean="0"/>
              <a:t>etween 1 and 2 minutes.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User owns the data!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Data should be used by the user with its own criteria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Insights and conclusions are unbiased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94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Sandeep: 3 to 4 minutes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User</a:t>
            </a:r>
            <a:r>
              <a:rPr lang="en-US" baseline="0" dirty="0" smtClean="0"/>
              <a:t> should be previously logged in to Google Services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When loading the main page, it will redirect to the authentication/authorization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If the pop-up authorization window is shown, accept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Go back to the app – Dashboard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Describe the general elements of the Dashboard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Select a workout session known to have GPS and speed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session details and describe the items.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40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App Engine – PaaS</a:t>
            </a:r>
            <a:r>
              <a:rPr lang="en-US" baseline="0" dirty="0" smtClean="0"/>
              <a:t>. Is the hosting service of this app.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Google Fit – Is the main source of data for the application. Stores generic data coming from different devices and sensors.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Google API – Authentication + Google Fit access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44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Bootstrap is a library for</a:t>
            </a:r>
            <a:r>
              <a:rPr lang="en-US" baseline="0" dirty="0" smtClean="0"/>
              <a:t> reducing the time in CSS coding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 smtClean="0"/>
              <a:t>JavaScript: Client-side scripts to get data from the application REST services</a:t>
            </a:r>
            <a:br>
              <a:rPr lang="en-US" baseline="0" dirty="0" smtClean="0"/>
            </a:br>
            <a:r>
              <a:rPr lang="en-US" baseline="0" dirty="0" smtClean="0"/>
              <a:t>C3 – jQuery – Responsive Calendar</a:t>
            </a:r>
            <a:br>
              <a:rPr lang="en-US" baseline="0" dirty="0" smtClean="0"/>
            </a:br>
            <a:r>
              <a:rPr lang="en-US" dirty="0" smtClean="0"/>
              <a:t>C3: allows</a:t>
            </a:r>
            <a:r>
              <a:rPr lang="en-US" baseline="0" dirty="0" smtClean="0"/>
              <a:t> creating data visualization easy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Python + Django: Used for the application development. All data is transformed with these tools.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15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Miguel: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Description of the Authentication flow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Description of a data request 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4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Miguel: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Advanced features</a:t>
            </a:r>
            <a:r>
              <a:rPr lang="en-US" baseline="0" dirty="0" smtClean="0"/>
              <a:t> allowing the user do comparisons and more complex calculations. Even data export for offline analysis.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Insights:</a:t>
            </a:r>
            <a:r>
              <a:rPr lang="en-US" baseline="0" dirty="0" smtClean="0"/>
              <a:t> Implementation of common fitness analysis </a:t>
            </a:r>
            <a:r>
              <a:rPr lang="en-US" baseline="0" smtClean="0"/>
              <a:t>and recommendations.</a:t>
            </a:r>
            <a:endParaRPr lang="en-US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Extensibility: Availability in different devices as per flexible architecture.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36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11-Jan-16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1.png"/><Relationship Id="rId7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g"/><Relationship Id="rId5" Type="http://schemas.openxmlformats.org/officeDocument/2006/relationships/image" Target="../media/image13.jpg"/><Relationship Id="rId10" Type="http://schemas.openxmlformats.org/officeDocument/2006/relationships/image" Target="../media/image17.png"/><Relationship Id="rId4" Type="http://schemas.openxmlformats.org/officeDocument/2006/relationships/image" Target="../media/image12.jpg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67346" y="2909454"/>
            <a:ext cx="8001000" cy="1066800"/>
          </a:xfrm>
        </p:spPr>
        <p:txBody>
          <a:bodyPr/>
          <a:lstStyle/>
          <a:p>
            <a:r>
              <a:rPr lang="en-US" dirty="0" smtClean="0"/>
              <a:t>Team K – TrackStats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641" y="285749"/>
            <a:ext cx="34925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8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4" y="118531"/>
            <a:ext cx="8534400" cy="1507067"/>
          </a:xfrm>
        </p:spPr>
        <p:txBody>
          <a:bodyPr/>
          <a:lstStyle/>
          <a:p>
            <a:r>
              <a:rPr lang="en-US" dirty="0" smtClean="0"/>
              <a:t>Application Features and Benefits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81194" y="1625598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81194" y="1754909"/>
            <a:ext cx="8534400" cy="4614360"/>
          </a:xfrm>
        </p:spPr>
        <p:txBody>
          <a:bodyPr>
            <a:normAutofit/>
          </a:bodyPr>
          <a:lstStyle/>
          <a:p>
            <a:r>
              <a:rPr lang="en-GB" sz="2400" dirty="0" smtClean="0">
                <a:solidFill>
                  <a:schemeClr val="tx1"/>
                </a:solidFill>
              </a:rPr>
              <a:t>Fitness data visualisation Website</a:t>
            </a:r>
          </a:p>
          <a:p>
            <a:endParaRPr lang="en-GB" sz="2400" dirty="0" smtClean="0">
              <a:solidFill>
                <a:schemeClr val="tx1"/>
              </a:solidFill>
            </a:endParaRPr>
          </a:p>
          <a:p>
            <a:r>
              <a:rPr lang="en-GB" sz="2400" dirty="0">
                <a:solidFill>
                  <a:schemeClr val="tx1"/>
                </a:solidFill>
              </a:rPr>
              <a:t>Allow people access their own </a:t>
            </a:r>
            <a:r>
              <a:rPr lang="en-GB" sz="2400" dirty="0" smtClean="0">
                <a:solidFill>
                  <a:schemeClr val="tx1"/>
                </a:solidFill>
              </a:rPr>
              <a:t>data</a:t>
            </a:r>
          </a:p>
          <a:p>
            <a:endParaRPr lang="en-GB" sz="2400" dirty="0">
              <a:solidFill>
                <a:schemeClr val="tx1"/>
              </a:solidFill>
            </a:endParaRPr>
          </a:p>
          <a:p>
            <a:r>
              <a:rPr lang="en-GB" sz="2400" dirty="0" smtClean="0">
                <a:solidFill>
                  <a:schemeClr val="tx1"/>
                </a:solidFill>
              </a:rPr>
              <a:t>Supports a broad range of devices and sensors</a:t>
            </a:r>
            <a:endParaRPr lang="en-GB" sz="2400" dirty="0"/>
          </a:p>
          <a:p>
            <a:endParaRPr lang="en-GB" sz="2400" dirty="0" smtClean="0">
              <a:solidFill>
                <a:schemeClr val="tx1"/>
              </a:solidFill>
            </a:endParaRPr>
          </a:p>
          <a:p>
            <a:r>
              <a:rPr lang="en-GB" sz="2400" dirty="0" smtClean="0">
                <a:solidFill>
                  <a:schemeClr val="tx1"/>
                </a:solidFill>
              </a:rPr>
              <a:t>Allowing users to see their own fitness data from the most common perspectives </a:t>
            </a:r>
          </a:p>
          <a:p>
            <a:endParaRPr lang="en-GB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631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2811" y="2258661"/>
            <a:ext cx="2780858" cy="1507067"/>
          </a:xfrm>
        </p:spPr>
        <p:txBody>
          <a:bodyPr>
            <a:normAutofit/>
          </a:bodyPr>
          <a:lstStyle/>
          <a:p>
            <a:r>
              <a:rPr lang="en-US" sz="6000" smtClean="0"/>
              <a:t>DEMO</a:t>
            </a:r>
            <a:endParaRPr lang="en-US" sz="6000"/>
          </a:p>
        </p:txBody>
      </p:sp>
    </p:spTree>
    <p:extLst>
      <p:ext uri="{BB962C8B-B14F-4D97-AF65-F5344CB8AC3E}">
        <p14:creationId xmlns:p14="http://schemas.microsoft.com/office/powerpoint/2010/main" val="1064848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289405"/>
            <a:ext cx="8534400" cy="1507067"/>
          </a:xfrm>
        </p:spPr>
        <p:txBody>
          <a:bodyPr/>
          <a:lstStyle/>
          <a:p>
            <a:r>
              <a:rPr lang="en-US" dirty="0" smtClean="0"/>
              <a:t>CLOUD SERVICES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796472"/>
            <a:ext cx="8534400" cy="5061528"/>
          </a:xfrm>
        </p:spPr>
        <p:txBody>
          <a:bodyPr>
            <a:normAutofit/>
          </a:bodyPr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812" y="1796472"/>
            <a:ext cx="4864100" cy="1663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9262" y="1612322"/>
            <a:ext cx="2298700" cy="203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74149" y="4082730"/>
            <a:ext cx="37465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89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321" y="261696"/>
            <a:ext cx="8534400" cy="1507067"/>
          </a:xfrm>
        </p:spPr>
        <p:txBody>
          <a:bodyPr/>
          <a:lstStyle/>
          <a:p>
            <a:r>
              <a:rPr lang="en-US" dirty="0" smtClean="0"/>
              <a:t>Frameworks &amp; Libraries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21" y="1921163"/>
            <a:ext cx="8534400" cy="3615267"/>
          </a:xfrm>
        </p:spPr>
        <p:txBody>
          <a:bodyPr>
            <a:noAutofit/>
          </a:bodyPr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941" y="2272143"/>
            <a:ext cx="1939392" cy="13379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2878" y="2218062"/>
            <a:ext cx="1989518" cy="14460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823" y="2310001"/>
            <a:ext cx="1507108" cy="12056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579" y="4382034"/>
            <a:ext cx="1905564" cy="16823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9718" y="2379772"/>
            <a:ext cx="2721386" cy="106614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3491298" y="3445915"/>
            <a:ext cx="1038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C3/D3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9" t="31756" r="5015" b="28416"/>
          <a:stretch/>
        </p:blipFill>
        <p:spPr>
          <a:xfrm>
            <a:off x="7074902" y="4696697"/>
            <a:ext cx="3116848" cy="866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10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84212" y="441804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mtClean="0"/>
              <a:t>Architecture </a:t>
            </a:r>
            <a:endParaRPr lang="en-US" dirty="0"/>
          </a:p>
        </p:txBody>
      </p:sp>
      <p:sp>
        <p:nvSpPr>
          <p:cNvPr id="2" name="Can 1"/>
          <p:cNvSpPr/>
          <p:nvPr/>
        </p:nvSpPr>
        <p:spPr>
          <a:xfrm>
            <a:off x="1191490" y="3812770"/>
            <a:ext cx="1402080" cy="1790007"/>
          </a:xfrm>
          <a:prstGeom prst="can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be 2"/>
          <p:cNvSpPr/>
          <p:nvPr/>
        </p:nvSpPr>
        <p:spPr>
          <a:xfrm>
            <a:off x="4067693" y="3812768"/>
            <a:ext cx="1834342" cy="1790007"/>
          </a:xfrm>
          <a:prstGeom prst="cube">
            <a:avLst>
              <a:gd name="adj" fmla="val 11103"/>
            </a:avLst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Internal Storage 4"/>
          <p:cNvSpPr/>
          <p:nvPr/>
        </p:nvSpPr>
        <p:spPr>
          <a:xfrm>
            <a:off x="7376159" y="3812769"/>
            <a:ext cx="1557252" cy="1790007"/>
          </a:xfrm>
          <a:prstGeom prst="flowChartInternalStorag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652" y="697308"/>
            <a:ext cx="1009773" cy="1541587"/>
          </a:xfrm>
          <a:prstGeom prst="rect">
            <a:avLst/>
          </a:prstGeom>
        </p:spPr>
      </p:pic>
      <p:sp>
        <p:nvSpPr>
          <p:cNvPr id="10" name="Flowchart: Internal Storage 9"/>
          <p:cNvSpPr/>
          <p:nvPr/>
        </p:nvSpPr>
        <p:spPr>
          <a:xfrm>
            <a:off x="7376159" y="3812770"/>
            <a:ext cx="1557252" cy="1790007"/>
          </a:xfrm>
          <a:prstGeom prst="flowChartInternalStorag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Punched Tape 10"/>
          <p:cNvSpPr/>
          <p:nvPr/>
        </p:nvSpPr>
        <p:spPr>
          <a:xfrm>
            <a:off x="4498170" y="1037112"/>
            <a:ext cx="1751215" cy="1671339"/>
          </a:xfrm>
          <a:prstGeom prst="flowChartPunchedTape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Punched Tape 11"/>
          <p:cNvSpPr/>
          <p:nvPr/>
        </p:nvSpPr>
        <p:spPr>
          <a:xfrm>
            <a:off x="4498169" y="1037112"/>
            <a:ext cx="1751215" cy="1671339"/>
          </a:xfrm>
          <a:prstGeom prst="flowChartPunchedTap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Heptagon 7"/>
          <p:cNvSpPr/>
          <p:nvPr/>
        </p:nvSpPr>
        <p:spPr>
          <a:xfrm>
            <a:off x="10102734" y="1538778"/>
            <a:ext cx="505135" cy="476596"/>
          </a:xfrm>
          <a:prstGeom prst="heptagon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ube 15"/>
          <p:cNvSpPr/>
          <p:nvPr/>
        </p:nvSpPr>
        <p:spPr>
          <a:xfrm>
            <a:off x="4067693" y="3812768"/>
            <a:ext cx="1834342" cy="1790007"/>
          </a:xfrm>
          <a:prstGeom prst="cube">
            <a:avLst>
              <a:gd name="adj" fmla="val 11103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Internal Storage 16"/>
          <p:cNvSpPr/>
          <p:nvPr/>
        </p:nvSpPr>
        <p:spPr>
          <a:xfrm>
            <a:off x="7376158" y="3812767"/>
            <a:ext cx="1557252" cy="1790007"/>
          </a:xfrm>
          <a:prstGeom prst="flowChartInternal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/>
          <p:cNvSpPr/>
          <p:nvPr/>
        </p:nvSpPr>
        <p:spPr>
          <a:xfrm>
            <a:off x="1191490" y="3812770"/>
            <a:ext cx="1402080" cy="1790007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ard 18"/>
          <p:cNvSpPr/>
          <p:nvPr/>
        </p:nvSpPr>
        <p:spPr>
          <a:xfrm>
            <a:off x="7376158" y="981636"/>
            <a:ext cx="1250130" cy="1465730"/>
          </a:xfrm>
          <a:prstGeom prst="flowChartPunchedCard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lowchart: Card 19"/>
          <p:cNvSpPr/>
          <p:nvPr/>
        </p:nvSpPr>
        <p:spPr>
          <a:xfrm>
            <a:off x="7365275" y="981636"/>
            <a:ext cx="1250130" cy="1465730"/>
          </a:xfrm>
          <a:prstGeom prst="flowChartPunchedCard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accent4">
                    <a:lumMod val="50000"/>
                  </a:schemeClr>
                </a:solidFill>
                <a:latin typeface="Webdings" panose="05030102010509060703" pitchFamily="18" charset="2"/>
              </a:rPr>
              <a:t>a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Heptagon 13"/>
          <p:cNvSpPr/>
          <p:nvPr/>
        </p:nvSpPr>
        <p:spPr>
          <a:xfrm>
            <a:off x="5130578" y="1538778"/>
            <a:ext cx="535957" cy="493680"/>
          </a:xfrm>
          <a:prstGeom prst="heptago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253" y="600635"/>
            <a:ext cx="631950" cy="6404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54" b="16507"/>
          <a:stretch/>
        </p:blipFill>
        <p:spPr>
          <a:xfrm>
            <a:off x="1052585" y="5650402"/>
            <a:ext cx="1679890" cy="69532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80" t="19037" r="35434" b="14846"/>
          <a:stretch/>
        </p:blipFill>
        <p:spPr>
          <a:xfrm>
            <a:off x="4078327" y="5676901"/>
            <a:ext cx="542926" cy="68580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9" t="33056" r="5729" b="31806"/>
          <a:stretch/>
        </p:blipFill>
        <p:spPr>
          <a:xfrm>
            <a:off x="4776166" y="5826615"/>
            <a:ext cx="1386509" cy="3429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80" t="19037" r="35434" b="14846"/>
          <a:stretch/>
        </p:blipFill>
        <p:spPr>
          <a:xfrm>
            <a:off x="7205038" y="5686027"/>
            <a:ext cx="542926" cy="68580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1478192" y="3366016"/>
            <a:ext cx="828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137346" y="3360182"/>
            <a:ext cx="162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7340718" y="3360182"/>
            <a:ext cx="1628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Interface</a:t>
            </a:r>
            <a:endParaRPr lang="en-US" dirty="0"/>
          </a:p>
        </p:txBody>
      </p:sp>
      <p:sp>
        <p:nvSpPr>
          <p:cNvPr id="26" name="Can 25"/>
          <p:cNvSpPr/>
          <p:nvPr/>
        </p:nvSpPr>
        <p:spPr>
          <a:xfrm>
            <a:off x="1191490" y="3808137"/>
            <a:ext cx="1402080" cy="1790007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ube 26"/>
          <p:cNvSpPr/>
          <p:nvPr/>
        </p:nvSpPr>
        <p:spPr>
          <a:xfrm>
            <a:off x="4078409" y="3812770"/>
            <a:ext cx="1834342" cy="1790007"/>
          </a:xfrm>
          <a:prstGeom prst="cube">
            <a:avLst>
              <a:gd name="adj" fmla="val 11103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lowchart: Internal Storage 27"/>
          <p:cNvSpPr/>
          <p:nvPr/>
        </p:nvSpPr>
        <p:spPr>
          <a:xfrm>
            <a:off x="7386874" y="3803638"/>
            <a:ext cx="1557252" cy="1790007"/>
          </a:xfrm>
          <a:prstGeom prst="flowChartInternalStorage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7747966" y="4191000"/>
            <a:ext cx="1024559" cy="507641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/>
          <p:cNvSpPr/>
          <p:nvPr/>
        </p:nvSpPr>
        <p:spPr>
          <a:xfrm>
            <a:off x="7747966" y="4878375"/>
            <a:ext cx="1024559" cy="507641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Heptagon 30"/>
          <p:cNvSpPr/>
          <p:nvPr/>
        </p:nvSpPr>
        <p:spPr>
          <a:xfrm>
            <a:off x="10226713" y="1657030"/>
            <a:ext cx="257175" cy="257175"/>
          </a:xfrm>
          <a:prstGeom prst="heptagon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7747965" y="4190604"/>
            <a:ext cx="1024559" cy="507641"/>
          </a:xfrm>
          <a:prstGeom prst="roundRect">
            <a:avLst/>
          </a:prstGeom>
          <a:solidFill>
            <a:schemeClr val="tx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4333875" y="4276725"/>
            <a:ext cx="442291" cy="228600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33"/>
          <p:cNvSpPr/>
          <p:nvPr/>
        </p:nvSpPr>
        <p:spPr>
          <a:xfrm>
            <a:off x="1685925" y="4878375"/>
            <a:ext cx="361950" cy="274650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Bevel 34"/>
          <p:cNvSpPr/>
          <p:nvPr/>
        </p:nvSpPr>
        <p:spPr>
          <a:xfrm>
            <a:off x="4962525" y="4878375"/>
            <a:ext cx="533400" cy="274650"/>
          </a:xfrm>
          <a:prstGeom prst="bevel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/>
          <p:cNvSpPr/>
          <p:nvPr/>
        </p:nvSpPr>
        <p:spPr>
          <a:xfrm>
            <a:off x="7747964" y="4190997"/>
            <a:ext cx="1024559" cy="507641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2762" y="691195"/>
            <a:ext cx="969761" cy="965835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4036278" y="6362701"/>
            <a:ext cx="6270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/>
              <a:t>MVC</a:t>
            </a:r>
            <a:endParaRPr lang="en-US" sz="1200" b="1" dirty="0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1897" y="5612303"/>
            <a:ext cx="876300" cy="876300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708" y="5721841"/>
            <a:ext cx="659904" cy="65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057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22222E-6 L -0.07266 2.22222E-6 C -0.10247 2.22222E-6 -0.14531 0.11597 -0.14531 0.19398 L -0.14531 0.37616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66" y="1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479 0.37523 L -0.0724 0.37523 C -0.03997 0.37523 0.00026 0.27014 0.00026 0.18565 L 0.00026 -0.00278 " pathEditMode="relative" rAng="0" ptsTypes="AAAA">
                                      <p:cBhvr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53" y="-18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22222E-6 L -0.41003 0.00092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508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2" presetClass="exit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81481E-6 L 0.40664 -0.00116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1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69 -0.00394 L -0.03958 0.38101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331" y="19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58 0.38101 L 0.26185 0.37407 " pathEditMode="relative" rAng="0" ptsTypes="AA">
                                      <p:cBhvr>
                                        <p:cTn id="9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65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000"/>
                            </p:stCondLst>
                            <p:childTnLst>
                              <p:par>
                                <p:cTn id="97" presetID="50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132 0.375 L 0.33398 0.375 C 0.36653 0.375 0.40677 0.25879 0.40677 0.18125 L 0.40677 0.00069 " pathEditMode="relative" rAng="0" ptsTypes="AAAA">
                                      <p:cBhvr>
                                        <p:cTn id="9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66" y="-1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22" presetClass="exit" presetSubtype="4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500"/>
                            </p:stCondLst>
                            <p:childTnLst>
                              <p:par>
                                <p:cTn id="130" presetID="5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2.22222E-6 L -0.11263 -2.22222E-6 C -0.16315 -2.22222E-6 -0.22487 0.08843 -0.22487 0.16019 L -0.22487 0.32107 " pathEditMode="relative" rAng="0" ptsTypes="AAAA">
                                      <p:cBhvr>
                                        <p:cTn id="131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50" y="160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5" dur="2000" fill="hold"/>
                                        <p:tgtEl>
                                          <p:spTgt spid="3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36" presetID="37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85185E-6 L -0.06627 -0.03056 C -0.07994 -0.0375 -0.10065 -0.04097 -0.12239 -0.04097 C -0.14713 -0.04097 -0.16692 -0.0375 -0.18059 -0.03056 L -0.24661 1.85185E-6 " pathEditMode="relative" rAng="0" ptsTypes="AAAAA">
                                      <p:cBhvr>
                                        <p:cTn id="137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331" y="-20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00"/>
                            </p:stCondLst>
                            <p:childTnLst>
                              <p:par>
                                <p:cTn id="147" presetID="37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-0.05834 -0.0294 C -0.07044 -0.03611 -0.08867 -0.03959 -0.10781 -0.03959 C -0.12956 -0.03959 -0.14701 -0.03611 -0.15912 -0.0294 L -0.21732 2.22222E-6 " pathEditMode="relative" rAng="0" ptsTypes="AAAAA">
                                      <p:cBhvr>
                                        <p:cTn id="14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872" y="-1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2500"/>
                            </p:stCondLst>
                            <p:childTnLst>
                              <p:par>
                                <p:cTn id="15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2" presetClass="exit" presetSubtype="4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3000"/>
                            </p:stCondLst>
                            <p:childTnLst>
                              <p:par>
                                <p:cTn id="158" presetID="37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 L 0.05899 -0.02662 C 0.07136 -0.03241 0.08972 -0.03542 0.10925 -0.03542 C 0.13126 -0.03542 0.14896 -0.03241 0.1612 -0.02662 L 0.22058 0 " pathEditMode="relative" rAng="0" ptsTypes="AAAAA">
                                      <p:cBhvr>
                                        <p:cTn id="159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029" y="-17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500"/>
                            </p:stCondLst>
                            <p:childTnLst>
                              <p:par>
                                <p:cTn id="169" presetID="5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7.40741E-7 L 0.12395 7.40741E-7 C 0.17955 7.40741E-7 0.24856 -0.02384 0.24856 -0.04329 L 0.24856 -0.08611 " pathEditMode="relative" rAng="0" ptsTypes="AAAA">
                                      <p:cBhvr>
                                        <p:cTn id="170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22" y="-43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2500"/>
                            </p:stCondLst>
                            <p:childTnLst>
                              <p:par>
                                <p:cTn id="172" presetID="10" presetClass="entr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1" grpId="1" animBg="1"/>
      <p:bldP spid="12" grpId="0" animBg="1"/>
      <p:bldP spid="12" grpId="1" animBg="1"/>
      <p:bldP spid="8" grpId="0" animBg="1"/>
      <p:bldP spid="8" grpId="1" animBg="1"/>
      <p:bldP spid="8" grpId="2" animBg="1"/>
      <p:bldP spid="8" grpId="3" animBg="1"/>
      <p:bldP spid="8" grpId="4" animBg="1"/>
      <p:bldP spid="16" grpId="0" animBg="1"/>
      <p:bldP spid="17" grpId="1" animBg="1"/>
      <p:bldP spid="18" grpId="0" animBg="1"/>
      <p:bldP spid="19" grpId="0" animBg="1"/>
      <p:bldP spid="19" grpId="1" animBg="1"/>
      <p:bldP spid="20" grpId="0" animBg="1"/>
      <p:bldP spid="20" grpId="1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  <p:bldP spid="26" grpId="0" animBg="1"/>
      <p:bldP spid="27" grpId="0" animBg="1"/>
      <p:bldP spid="28" grpId="0" animBg="1"/>
      <p:bldP spid="29" grpId="0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2" grpId="2" animBg="1"/>
      <p:bldP spid="32" grpId="3" animBg="1"/>
      <p:bldP spid="33" grpId="0" animBg="1"/>
      <p:bldP spid="33" grpId="1" animBg="1"/>
      <p:bldP spid="33" grpId="2" animBg="1"/>
      <p:bldP spid="34" grpId="0" animBg="1"/>
      <p:bldP spid="34" grpId="1" animBg="1"/>
      <p:bldP spid="34" grpId="2" animBg="1"/>
      <p:bldP spid="35" grpId="0" animBg="1"/>
      <p:bldP spid="35" grpId="1" animBg="1"/>
      <p:bldP spid="36" grpId="4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031" y="249382"/>
            <a:ext cx="8534400" cy="1507067"/>
          </a:xfrm>
        </p:spPr>
        <p:txBody>
          <a:bodyPr/>
          <a:lstStyle/>
          <a:p>
            <a:r>
              <a:rPr lang="en-US" smtClean="0"/>
              <a:t>Potential developments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2031" y="1446312"/>
            <a:ext cx="9197900" cy="474953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Advanced features 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8672" y="3290664"/>
            <a:ext cx="3024487" cy="16276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4446" y="3290664"/>
            <a:ext cx="2893568" cy="162763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12" y="3290664"/>
            <a:ext cx="2170176" cy="1627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71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1740</TotalTime>
  <Words>296</Words>
  <Application>Microsoft Office PowerPoint</Application>
  <PresentationFormat>Widescreen</PresentationFormat>
  <Paragraphs>77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Courier New</vt:lpstr>
      <vt:lpstr>Webdings</vt:lpstr>
      <vt:lpstr>Wingdings 3</vt:lpstr>
      <vt:lpstr>Slice</vt:lpstr>
      <vt:lpstr>Team K – TrackStats </vt:lpstr>
      <vt:lpstr>Application Features and Benefits</vt:lpstr>
      <vt:lpstr>DEMO</vt:lpstr>
      <vt:lpstr>CLOUD SERVICES </vt:lpstr>
      <vt:lpstr>Frameworks &amp; Libraries </vt:lpstr>
      <vt:lpstr>PowerPoint Presentation</vt:lpstr>
      <vt:lpstr>Potential developments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K – TrackStats </dc:title>
  <dc:creator>Umar Anwar</dc:creator>
  <cp:lastModifiedBy>Miguel Ballesteros</cp:lastModifiedBy>
  <cp:revision>43</cp:revision>
  <dcterms:created xsi:type="dcterms:W3CDTF">2016-01-09T12:39:00Z</dcterms:created>
  <dcterms:modified xsi:type="dcterms:W3CDTF">2016-01-12T00:34:19Z</dcterms:modified>
</cp:coreProperties>
</file>

<file path=docProps/thumbnail.jpeg>
</file>